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9" r:id="rId23"/>
    <p:sldId id="280" r:id="rId24"/>
  </p:sldIdLst>
  <p:sldSz cx="9144000" cy="5143500" type="screen16x9"/>
  <p:notesSz cx="6858000" cy="9144000"/>
  <p:defaultTextStyle>
    <a:defPPr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6185"/>
    <a:srgbClr val="6C1365"/>
    <a:srgbClr val="239689"/>
    <a:srgbClr val="DD64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63"/>
  </p:normalViewPr>
  <p:slideViewPr>
    <p:cSldViewPr snapToObjects="1">
      <p:cViewPr varScale="1">
        <p:scale>
          <a:sx n="127" d="100"/>
          <a:sy n="127" d="100"/>
        </p:scale>
        <p:origin x="1104" y="16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40623-82ED-C446-B78C-6052BE6BB229}" type="datetimeFigureOut">
              <a:rPr lang="en-GB" smtClean="0"/>
              <a:t>11/02/2022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C2E4A9-AF4E-6642-8404-DCD17E08081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C2E4A9-AF4E-6642-8404-DCD17E08081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426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C2E4A9-AF4E-6642-8404-DCD17E080815}" type="slidenum">
              <a:rPr lang="en-GB" smtClean="0"/>
              <a:t>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1F92D-5358-C44B-8DDF-DD9DE39F4BFA}" type="datetimeFigureOut">
              <a:rPr lang="en-GB" smtClean="0"/>
              <a:pPr/>
              <a:t>11/02/2022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48374-D653-3447-805A-1A07CA423A88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562350"/>
            <a:ext cx="2880000" cy="304800"/>
          </a:xfrm>
          <a:prstGeom prst="rect">
            <a:avLst/>
          </a:prstGeom>
          <a:solidFill>
            <a:srgbClr val="2396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549000" y="3528596"/>
            <a:ext cx="288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/>
              </a:rPr>
              <a:t>MENTORING PROGRAMME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" y="3943350"/>
            <a:ext cx="2133600" cy="304800"/>
          </a:xfrm>
          <a:prstGeom prst="rect">
            <a:avLst/>
          </a:prstGeom>
          <a:solidFill>
            <a:srgbClr val="2396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549000" y="3909596"/>
            <a:ext cx="288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Arial"/>
              </a:rPr>
              <a:t>MENTEE TRAINING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19400" y="3971151"/>
            <a:ext cx="288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/>
                </a:solidFill>
                <a:latin typeface="Arial"/>
              </a:rPr>
              <a:t>John Lynch, Beth Thomas-Hancock</a:t>
            </a:r>
          </a:p>
        </p:txBody>
      </p:sp>
      <p:pic>
        <p:nvPicPr>
          <p:cNvPr id="11" name="Picture 10" descr="A person and person playing guitar&#10;&#10;Description automatically generated with medium confidence">
            <a:extLst>
              <a:ext uri="{FF2B5EF4-FFF2-40B4-BE49-F238E27FC236}">
                <a16:creationId xmlns:a16="http://schemas.microsoft.com/office/drawing/2014/main" id="{54030240-DD20-6E44-AB59-3D39ADC35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371200" y="1735200"/>
            <a:ext cx="3585335" cy="2727181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E944EC5D-42F6-984D-A8EE-52FFD11EF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0032" y="4559365"/>
            <a:ext cx="1356876" cy="460657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BBEA58CF-FDFD-1A41-8E29-9A949C8B50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9719" y="4571679"/>
            <a:ext cx="1399704" cy="448343"/>
          </a:xfrm>
          <a:prstGeom prst="rect">
            <a:avLst/>
          </a:prstGeom>
        </p:spPr>
      </p:pic>
      <p:pic>
        <p:nvPicPr>
          <p:cNvPr id="14" name="Picture 1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B79AB89-ED3D-6B4F-A009-268C626258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399" y="4544184"/>
            <a:ext cx="498169" cy="498169"/>
          </a:xfrm>
          <a:prstGeom prst="rect">
            <a:avLst/>
          </a:prstGeom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51017A49-9A69-864D-86FB-73D19767F5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11760" y="4621663"/>
            <a:ext cx="997868" cy="3701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548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DD640B"/>
                </a:solidFill>
                <a:latin typeface="Arial"/>
              </a:rPr>
              <a:t>WHICH ONE?</a:t>
            </a:r>
            <a:endParaRPr lang="en-GB" sz="3200" b="1" dirty="0">
              <a:solidFill>
                <a:srgbClr val="DD640B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1428750"/>
            <a:ext cx="784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/>
                <a:cs typeface="Arial"/>
              </a:rPr>
              <a:t>Think of 3 ‘facts’ about yourself</a:t>
            </a:r>
          </a:p>
          <a:p>
            <a:r>
              <a:rPr lang="en-GB" sz="2000" dirty="0">
                <a:latin typeface="Arial"/>
                <a:cs typeface="Arial"/>
              </a:rPr>
              <a:t>2 of them are true and ONE is a lie</a:t>
            </a:r>
          </a:p>
          <a:p>
            <a:endParaRPr lang="en-GB" sz="2000" dirty="0">
              <a:latin typeface="Arial"/>
              <a:cs typeface="Arial"/>
            </a:endParaRPr>
          </a:p>
          <a:p>
            <a:r>
              <a:rPr lang="en-GB" sz="2000" dirty="0">
                <a:latin typeface="Arial"/>
                <a:cs typeface="Arial"/>
              </a:rPr>
              <a:t>Tell the members of the group your 3 ‘facts’</a:t>
            </a:r>
          </a:p>
          <a:p>
            <a:endParaRPr lang="en-GB" sz="2000" dirty="0">
              <a:latin typeface="Arial"/>
              <a:cs typeface="Arial"/>
            </a:endParaRPr>
          </a:p>
          <a:p>
            <a:r>
              <a:rPr lang="en-GB" sz="2000" dirty="0">
                <a:latin typeface="Arial"/>
                <a:cs typeface="Arial"/>
              </a:rPr>
              <a:t>Without asking any questions the other group members have </a:t>
            </a:r>
            <a:br>
              <a:rPr lang="en-GB" sz="2000" dirty="0">
                <a:latin typeface="Arial"/>
                <a:cs typeface="Arial"/>
              </a:rPr>
            </a:br>
            <a:r>
              <a:rPr lang="en-GB" sz="2000" dirty="0">
                <a:latin typeface="Arial"/>
                <a:cs typeface="Arial"/>
              </a:rPr>
              <a:t>to say </a:t>
            </a:r>
            <a:r>
              <a:rPr lang="en-GB" sz="2000" dirty="0" err="1">
                <a:latin typeface="Arial"/>
                <a:cs typeface="Arial"/>
              </a:rPr>
              <a:t>whic</a:t>
            </a:r>
            <a:r>
              <a:rPr lang="en-US" sz="2000" dirty="0" err="1">
                <a:latin typeface="Arial"/>
                <a:cs typeface="Arial"/>
              </a:rPr>
              <a:t>h</a:t>
            </a:r>
            <a:r>
              <a:rPr lang="en-GB" sz="2000" dirty="0">
                <a:latin typeface="Arial"/>
                <a:cs typeface="Arial"/>
              </a:rPr>
              <a:t> one they think is the lie</a:t>
            </a:r>
          </a:p>
          <a:p>
            <a:endParaRPr lang="en-GB" sz="2000" dirty="0">
              <a:latin typeface="Arial"/>
              <a:cs typeface="Arial"/>
            </a:endParaRPr>
          </a:p>
          <a:p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22601" y="1428750"/>
            <a:ext cx="360000" cy="360000"/>
            <a:chOff x="522601" y="1428750"/>
            <a:chExt cx="360000" cy="360000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5-Point Star 10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49001" y="2364150"/>
            <a:ext cx="360000" cy="360000"/>
            <a:chOff x="522601" y="1428750"/>
            <a:chExt cx="360000" cy="360000"/>
          </a:xfrm>
        </p:grpSpPr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5-Point Star 14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49001" y="2973750"/>
            <a:ext cx="360000" cy="360000"/>
            <a:chOff x="522601" y="1428750"/>
            <a:chExt cx="360000" cy="360000"/>
          </a:xfrm>
        </p:grpSpPr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548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239689"/>
                </a:solidFill>
                <a:latin typeface="Arial"/>
              </a:rPr>
              <a:t>AIMS OF THIS SESSION</a:t>
            </a:r>
            <a:endParaRPr lang="en-GB" sz="3200" b="1" dirty="0">
              <a:solidFill>
                <a:srgbClr val="239689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142875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To explain what mentoring is and why the 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 err="1">
                <a:latin typeface="Arial"/>
                <a:cs typeface="Arial"/>
              </a:rPr>
              <a:t>programme</a:t>
            </a:r>
            <a:r>
              <a:rPr lang="en-US" sz="2000" dirty="0">
                <a:latin typeface="Arial"/>
                <a:cs typeface="Arial"/>
              </a:rPr>
              <a:t> is valuable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To brief and prepare you for the mentoring 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 err="1">
                <a:latin typeface="Arial"/>
                <a:cs typeface="Arial"/>
              </a:rPr>
              <a:t>programme</a:t>
            </a:r>
            <a:r>
              <a:rPr lang="en-US" sz="2000" dirty="0">
                <a:latin typeface="Arial"/>
                <a:cs typeface="Arial"/>
              </a:rPr>
              <a:t> so you understand your role</a:t>
            </a:r>
            <a:endParaRPr lang="en-GB" sz="2000" dirty="0">
              <a:latin typeface="Arial"/>
              <a:cs typeface="Arial"/>
            </a:endParaRPr>
          </a:p>
          <a:p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533400" y="1428750"/>
            <a:ext cx="360000" cy="360000"/>
            <a:chOff x="533400" y="3409950"/>
            <a:chExt cx="360000" cy="360000"/>
          </a:xfrm>
        </p:grpSpPr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5-Point Star 12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3400" y="2364150"/>
            <a:ext cx="360000" cy="360000"/>
            <a:chOff x="533400" y="3409950"/>
            <a:chExt cx="360000" cy="360000"/>
          </a:xfrm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548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6C1365"/>
                </a:solidFill>
                <a:latin typeface="Arial"/>
              </a:rPr>
              <a:t>OBJECTIVES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1428750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To support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Black, Asian and Minority Ethnic</a:t>
            </a:r>
            <a:r>
              <a:rPr lang="en-US" sz="2000" dirty="0">
                <a:latin typeface="Arial"/>
                <a:cs typeface="Arial"/>
              </a:rPr>
              <a:t> pupils in Year 7/8 and provide positive role models to help them work towards their goals.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To give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Black, Asian and Minority Ethnic</a:t>
            </a:r>
            <a:r>
              <a:rPr lang="en-US" sz="2000" dirty="0">
                <a:latin typeface="Arial"/>
                <a:cs typeface="Arial"/>
              </a:rPr>
              <a:t> pupils in Year 9/10 the opportunity to develop their communication, coaching and</a:t>
            </a:r>
          </a:p>
          <a:p>
            <a:r>
              <a:rPr lang="en-US" sz="2000" dirty="0">
                <a:latin typeface="Arial"/>
                <a:cs typeface="Arial"/>
              </a:rPr>
              <a:t>mentoring skills.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54400" y="1449750"/>
            <a:ext cx="360000" cy="360000"/>
            <a:chOff x="554400" y="1305163"/>
            <a:chExt cx="360000" cy="360000"/>
          </a:xfrm>
        </p:grpSpPr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5-Point Star 10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54400" y="2343150"/>
            <a:ext cx="360000" cy="360000"/>
            <a:chOff x="554400" y="1305163"/>
            <a:chExt cx="360000" cy="360000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5-Point Star 13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548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46185"/>
                </a:solidFill>
                <a:latin typeface="Arial"/>
              </a:rPr>
              <a:t>WHAT IS MENTORING?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775758"/>
            <a:ext cx="7848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46185"/>
                </a:solidFill>
                <a:latin typeface="Arial"/>
                <a:cs typeface="Arial"/>
              </a:rPr>
              <a:t>“Mentoring is a </a:t>
            </a:r>
            <a:r>
              <a:rPr lang="en-US" sz="2400" b="1" dirty="0">
                <a:solidFill>
                  <a:srgbClr val="246185"/>
                </a:solidFill>
                <a:latin typeface="Arial"/>
                <a:cs typeface="Arial"/>
              </a:rPr>
              <a:t>one-to-one</a:t>
            </a:r>
            <a:r>
              <a:rPr lang="en-US" sz="2400" dirty="0">
                <a:solidFill>
                  <a:srgbClr val="246185"/>
                </a:solidFill>
                <a:latin typeface="Arial"/>
                <a:cs typeface="Arial"/>
              </a:rPr>
              <a:t>, </a:t>
            </a:r>
            <a:r>
              <a:rPr lang="en-US" sz="2400" b="1" dirty="0">
                <a:solidFill>
                  <a:srgbClr val="246185"/>
                </a:solidFill>
                <a:latin typeface="Arial"/>
                <a:cs typeface="Arial"/>
              </a:rPr>
              <a:t>non-</a:t>
            </a:r>
            <a:r>
              <a:rPr lang="en-US" sz="2400" b="1" dirty="0" err="1">
                <a:solidFill>
                  <a:srgbClr val="246185"/>
                </a:solidFill>
                <a:latin typeface="Arial"/>
                <a:cs typeface="Arial"/>
              </a:rPr>
              <a:t>judgemental</a:t>
            </a:r>
            <a:endParaRPr lang="en-US" sz="2400" b="1" dirty="0">
              <a:solidFill>
                <a:srgbClr val="246185"/>
              </a:solidFill>
              <a:latin typeface="Arial"/>
              <a:cs typeface="Arial"/>
            </a:endParaRPr>
          </a:p>
          <a:p>
            <a:r>
              <a:rPr lang="en-US" sz="2400" dirty="0">
                <a:solidFill>
                  <a:srgbClr val="246185"/>
                </a:solidFill>
                <a:latin typeface="Arial"/>
                <a:cs typeface="Arial"/>
              </a:rPr>
              <a:t>relationship in which an individual </a:t>
            </a:r>
            <a:r>
              <a:rPr lang="en-US" sz="2400" b="1" dirty="0">
                <a:solidFill>
                  <a:srgbClr val="246185"/>
                </a:solidFill>
                <a:latin typeface="Arial"/>
                <a:cs typeface="Arial"/>
              </a:rPr>
              <a:t>voluntarily</a:t>
            </a:r>
            <a:r>
              <a:rPr lang="en-US" sz="2400" dirty="0">
                <a:solidFill>
                  <a:srgbClr val="246185"/>
                </a:solidFill>
                <a:latin typeface="Arial"/>
                <a:cs typeface="Arial"/>
              </a:rPr>
              <a:t> gives time to support and encourage another. This relationship is</a:t>
            </a:r>
          </a:p>
          <a:p>
            <a:r>
              <a:rPr lang="en-US" sz="2400" dirty="0">
                <a:solidFill>
                  <a:srgbClr val="246185"/>
                </a:solidFill>
                <a:latin typeface="Arial"/>
                <a:cs typeface="Arial"/>
              </a:rPr>
              <a:t>typically developed at a time of transition in the mentee’s life and lasts for a period of time”</a:t>
            </a:r>
            <a:endParaRPr lang="en-GB" sz="2400" dirty="0">
              <a:solidFill>
                <a:srgbClr val="246185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5486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DD640B"/>
                </a:solidFill>
                <a:latin typeface="Arial"/>
              </a:rPr>
              <a:t>MENTORING IS ABOUT…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1428750"/>
            <a:ext cx="7848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Having conversations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Being a good listener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Sharing ideas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Solving problems together</a:t>
            </a:r>
            <a:endParaRPr lang="en-GB" sz="2000" dirty="0">
              <a:latin typeface="Arial"/>
              <a:cs typeface="Arial"/>
            </a:endParaRPr>
          </a:p>
          <a:p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22601" y="1428750"/>
            <a:ext cx="360000" cy="360000"/>
            <a:chOff x="522601" y="1428750"/>
            <a:chExt cx="360000" cy="360000"/>
          </a:xfrm>
        </p:grpSpPr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5-Point Star 12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22601" y="2059350"/>
            <a:ext cx="360000" cy="360000"/>
            <a:chOff x="522601" y="1428750"/>
            <a:chExt cx="360000" cy="360000"/>
          </a:xfrm>
        </p:grpSpPr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5-Point Star 15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22601" y="2647950"/>
            <a:ext cx="360000" cy="360000"/>
            <a:chOff x="522601" y="1428750"/>
            <a:chExt cx="360000" cy="360000"/>
          </a:xfrm>
        </p:grpSpPr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22601" y="3257550"/>
            <a:ext cx="360000" cy="360000"/>
            <a:chOff x="522601" y="1428750"/>
            <a:chExt cx="360000" cy="360000"/>
          </a:xfrm>
        </p:grpSpPr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4" name="Picture 23" descr="A picture containing person&#10;&#10;Description automatically generated">
            <a:extLst>
              <a:ext uri="{FF2B5EF4-FFF2-40B4-BE49-F238E27FC236}">
                <a16:creationId xmlns:a16="http://schemas.microsoft.com/office/drawing/2014/main" id="{844F0AC0-27FE-B148-9582-C62FAF165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176" y="1788750"/>
            <a:ext cx="4540049" cy="31654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39689"/>
                </a:solidFill>
                <a:latin typeface="Arial"/>
              </a:rPr>
              <a:t>WHY DO PEOPLE HAVE A MENTOR?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1428750"/>
            <a:ext cx="7848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You can talk to someone who shares a</a:t>
            </a:r>
          </a:p>
          <a:p>
            <a:r>
              <a:rPr lang="en-US" sz="2000" dirty="0">
                <a:latin typeface="Arial"/>
                <a:cs typeface="Arial"/>
              </a:rPr>
              <a:t>particular characteristic with you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Mentors have a life/school experience</a:t>
            </a:r>
          </a:p>
          <a:p>
            <a:r>
              <a:rPr lang="en-US" sz="2000" dirty="0">
                <a:latin typeface="Arial"/>
                <a:cs typeface="Arial"/>
              </a:rPr>
              <a:t>which may be helpful to you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Mentors are unbiased – they are</a:t>
            </a:r>
          </a:p>
          <a:p>
            <a:r>
              <a:rPr lang="en-US" sz="2000" dirty="0">
                <a:latin typeface="Arial"/>
                <a:cs typeface="Arial"/>
              </a:rPr>
              <a:t>not your parents/teacher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33400" y="1428750"/>
            <a:ext cx="360000" cy="360000"/>
            <a:chOff x="533400" y="3409950"/>
            <a:chExt cx="360000" cy="360000"/>
          </a:xfrm>
        </p:grpSpPr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5-Point Star 12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3400" y="2343150"/>
            <a:ext cx="360000" cy="360000"/>
            <a:chOff x="533400" y="3409950"/>
            <a:chExt cx="360000" cy="360000"/>
          </a:xfrm>
        </p:grpSpPr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5-Point Star 15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533400" y="3257550"/>
            <a:ext cx="360000" cy="360000"/>
            <a:chOff x="533400" y="3409950"/>
            <a:chExt cx="360000" cy="360000"/>
          </a:xfrm>
        </p:grpSpPr>
        <p:sp>
          <p:nvSpPr>
            <p:cNvPr id="18" name="Oval 17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5-Point Star 18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6C1365"/>
                </a:solidFill>
                <a:latin typeface="Arial"/>
              </a:rPr>
              <a:t>WHAT MENTEES VALUED MOST</a:t>
            </a:r>
            <a:br>
              <a:rPr lang="en-GB" sz="3200" b="1" dirty="0">
                <a:solidFill>
                  <a:srgbClr val="6C1365"/>
                </a:solidFill>
                <a:latin typeface="Arial"/>
              </a:rPr>
            </a:br>
            <a:r>
              <a:rPr lang="en-GB" sz="3200" b="1" dirty="0">
                <a:solidFill>
                  <a:srgbClr val="6C1365"/>
                </a:solidFill>
                <a:latin typeface="Arial"/>
              </a:rPr>
              <a:t>ABOUT HAVING A MENTOR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1690628"/>
            <a:ext cx="784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Being able to bond with someone and have a connection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Talking to someone who has been through similar life/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>
                <a:latin typeface="Arial"/>
                <a:cs typeface="Arial"/>
              </a:rPr>
              <a:t>school experiences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Being able to talk to someone about things and not being 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 err="1">
                <a:latin typeface="Arial"/>
                <a:cs typeface="Arial"/>
              </a:rPr>
              <a:t>labelled</a:t>
            </a:r>
            <a:r>
              <a:rPr lang="en-US" sz="2000" dirty="0">
                <a:latin typeface="Arial"/>
                <a:cs typeface="Arial"/>
              </a:rPr>
              <a:t> a ‘snake’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Knowing that conversations are confidential*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54400" y="1733550"/>
            <a:ext cx="360000" cy="360000"/>
            <a:chOff x="554400" y="1305163"/>
            <a:chExt cx="360000" cy="360000"/>
          </a:xfrm>
        </p:grpSpPr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5-Point Star 11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54400" y="2343150"/>
            <a:ext cx="360000" cy="360000"/>
            <a:chOff x="554400" y="1305163"/>
            <a:chExt cx="360000" cy="360000"/>
          </a:xfrm>
        </p:grpSpPr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5-Point Star 14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54400" y="3202350"/>
            <a:ext cx="360000" cy="360000"/>
            <a:chOff x="554400" y="1305163"/>
            <a:chExt cx="360000" cy="360000"/>
          </a:xfrm>
        </p:grpSpPr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54400" y="4171950"/>
            <a:ext cx="360000" cy="360000"/>
            <a:chOff x="554400" y="1305163"/>
            <a:chExt cx="360000" cy="360000"/>
          </a:xfrm>
        </p:grpSpPr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46185"/>
                </a:solidFill>
                <a:latin typeface="Arial"/>
              </a:rPr>
              <a:t>WHO HAS A MENTOR?</a:t>
            </a:r>
          </a:p>
        </p:txBody>
      </p:sp>
      <p:pic>
        <p:nvPicPr>
          <p:cNvPr id="5" name="Picture 4" descr="A picture containing person, holding, indoor, posing&#10;&#10;Description automatically generated">
            <a:extLst>
              <a:ext uri="{FF2B5EF4-FFF2-40B4-BE49-F238E27FC236}">
                <a16:creationId xmlns:a16="http://schemas.microsoft.com/office/drawing/2014/main" id="{AA4B3040-CE23-E34A-AA92-F1A100515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430" y="1275606"/>
            <a:ext cx="2165140" cy="365187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DD640B"/>
                </a:solidFill>
                <a:latin typeface="Arial"/>
              </a:rPr>
              <a:t>WHO HAS A MENTOR?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1428750"/>
            <a:ext cx="784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I do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Common in big businesses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Doctors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Teachers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People who want to do well!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22601" y="1449750"/>
            <a:ext cx="360000" cy="360000"/>
            <a:chOff x="522601" y="1428750"/>
            <a:chExt cx="360000" cy="360000"/>
          </a:xfrm>
        </p:grpSpPr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5-Point Star 11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22601" y="2059350"/>
            <a:ext cx="360000" cy="360000"/>
            <a:chOff x="522601" y="1428750"/>
            <a:chExt cx="360000" cy="360000"/>
          </a:xfrm>
        </p:grpSpPr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5-Point Star 14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22601" y="2647950"/>
            <a:ext cx="360000" cy="360000"/>
            <a:chOff x="522601" y="1428750"/>
            <a:chExt cx="360000" cy="360000"/>
          </a:xfrm>
        </p:grpSpPr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22601" y="3278550"/>
            <a:ext cx="360000" cy="360000"/>
            <a:chOff x="522601" y="1428750"/>
            <a:chExt cx="360000" cy="360000"/>
          </a:xfrm>
        </p:grpSpPr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22601" y="3867150"/>
            <a:ext cx="360000" cy="360000"/>
            <a:chOff x="522601" y="1428750"/>
            <a:chExt cx="360000" cy="360000"/>
          </a:xfrm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39689"/>
                </a:solidFill>
                <a:latin typeface="Arial"/>
              </a:rPr>
              <a:t>A GOOD MENTOR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0600" y="1227475"/>
            <a:ext cx="81534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39689"/>
                </a:solidFill>
                <a:latin typeface="Arial"/>
                <a:cs typeface="Arial"/>
              </a:rPr>
              <a:t>What characteristics make a good mentor?</a:t>
            </a:r>
          </a:p>
          <a:p>
            <a:r>
              <a:rPr lang="en-US" sz="2000" b="1" dirty="0">
                <a:solidFill>
                  <a:srgbClr val="239689"/>
                </a:solidFill>
                <a:latin typeface="Arial"/>
                <a:cs typeface="Arial"/>
              </a:rPr>
              <a:t>What should a good mentor be like?</a:t>
            </a:r>
          </a:p>
          <a:p>
            <a:r>
              <a:rPr lang="en-US" sz="2000" b="1" dirty="0">
                <a:solidFill>
                  <a:srgbClr val="239689"/>
                </a:solidFill>
                <a:latin typeface="Arial"/>
                <a:cs typeface="Arial"/>
              </a:rPr>
              <a:t>What should a good mentor do?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You have 6 minutes to think about as many different</a:t>
            </a:r>
          </a:p>
          <a:p>
            <a:r>
              <a:rPr lang="en-US" sz="2000" dirty="0">
                <a:latin typeface="Arial"/>
                <a:cs typeface="Arial"/>
              </a:rPr>
              <a:t>words as you can to describe a good mentor.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You can write your answers down individually or you can</a:t>
            </a:r>
          </a:p>
          <a:p>
            <a:r>
              <a:rPr lang="en-US" sz="2000" dirty="0">
                <a:latin typeface="Arial"/>
                <a:cs typeface="Arial"/>
              </a:rPr>
              <a:t>work together in a couple of groups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Be prepared to share and discuss your thoughts with the wider group</a:t>
            </a:r>
            <a:endParaRPr lang="en-GB" sz="2000" dirty="0">
              <a:latin typeface="Arial"/>
              <a:cs typeface="Arial"/>
            </a:endParaRP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522601" y="1276350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522601" y="2495550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522601" y="3354750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22601" y="4324350"/>
            <a:ext cx="360000" cy="3600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6C1365"/>
                </a:solidFill>
                <a:latin typeface="Arial"/>
              </a:rPr>
              <a:t>HOW DOES IT WORK?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1428750"/>
            <a:ext cx="784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The </a:t>
            </a:r>
            <a:r>
              <a:rPr lang="en-US" sz="2000" dirty="0" err="1">
                <a:latin typeface="Arial"/>
                <a:cs typeface="Arial"/>
              </a:rPr>
              <a:t>programme</a:t>
            </a:r>
            <a:r>
              <a:rPr lang="en-US" sz="2000" dirty="0">
                <a:latin typeface="Arial"/>
                <a:cs typeface="Arial"/>
              </a:rPr>
              <a:t> lasts for 6 weeks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There will be 5 weeks of mentoring with a celebration in week 6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Mentor and Mentee meet together each week for up to an hour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Every week you have a session plan to go through together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Mentoring is helpful and enjoyable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54400" y="1428750"/>
            <a:ext cx="360000" cy="360000"/>
            <a:chOff x="554400" y="1305163"/>
            <a:chExt cx="360000" cy="360000"/>
          </a:xfrm>
        </p:grpSpPr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54400" y="2038350"/>
            <a:ext cx="360000" cy="360000"/>
            <a:chOff x="554400" y="1305163"/>
            <a:chExt cx="360000" cy="360000"/>
          </a:xfrm>
        </p:grpSpPr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54400" y="2647950"/>
            <a:ext cx="360000" cy="360000"/>
            <a:chOff x="554400" y="1305163"/>
            <a:chExt cx="360000" cy="360000"/>
          </a:xfrm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54400" y="3257550"/>
            <a:ext cx="360000" cy="360000"/>
            <a:chOff x="554400" y="1305163"/>
            <a:chExt cx="360000" cy="360000"/>
          </a:xfrm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5-Point Star 26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54400" y="3888150"/>
            <a:ext cx="360000" cy="360000"/>
            <a:chOff x="554400" y="1305163"/>
            <a:chExt cx="360000" cy="360000"/>
          </a:xfrm>
        </p:grpSpPr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5-Point Star 29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46185"/>
                </a:solidFill>
                <a:latin typeface="Arial"/>
              </a:rPr>
              <a:t>STAKEHOLDERS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35255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46185"/>
                </a:solidFill>
                <a:latin typeface="Arial"/>
                <a:cs typeface="Arial"/>
              </a:rPr>
              <a:t>What are the benefits of being part of the Peer to</a:t>
            </a:r>
          </a:p>
          <a:p>
            <a:r>
              <a:rPr lang="en-US" sz="2000" b="1" dirty="0">
                <a:solidFill>
                  <a:srgbClr val="246185"/>
                </a:solidFill>
                <a:latin typeface="Arial"/>
                <a:cs typeface="Arial"/>
              </a:rPr>
              <a:t>Peer </a:t>
            </a:r>
            <a:r>
              <a:rPr lang="en-GB" sz="2000" b="1" dirty="0">
                <a:solidFill>
                  <a:srgbClr val="2461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Black, Asian and Minority Ethnic</a:t>
            </a:r>
            <a:r>
              <a:rPr lang="en-US" sz="2000" b="1" dirty="0">
                <a:solidFill>
                  <a:srgbClr val="246185"/>
                </a:solidFill>
                <a:latin typeface="Arial"/>
                <a:cs typeface="Arial"/>
              </a:rPr>
              <a:t> Mentoring </a:t>
            </a:r>
            <a:r>
              <a:rPr lang="en-US" sz="2000" b="1" dirty="0" err="1">
                <a:solidFill>
                  <a:srgbClr val="246185"/>
                </a:solidFill>
                <a:latin typeface="Arial"/>
                <a:cs typeface="Arial"/>
              </a:rPr>
              <a:t>Programme</a:t>
            </a:r>
            <a:r>
              <a:rPr lang="en-US" sz="2000" b="1" dirty="0">
                <a:solidFill>
                  <a:srgbClr val="246185"/>
                </a:solidFill>
                <a:latin typeface="Arial"/>
                <a:cs typeface="Arial"/>
              </a:rPr>
              <a:t>?</a:t>
            </a:r>
            <a:endParaRPr lang="en-GB" sz="200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2388334"/>
            <a:ext cx="7848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Mentees – how will they benefit?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Mentors – what will you gain from the </a:t>
            </a:r>
            <a:r>
              <a:rPr lang="en-US" sz="2000" dirty="0" err="1">
                <a:latin typeface="Arial"/>
                <a:cs typeface="Arial"/>
              </a:rPr>
              <a:t>programme</a:t>
            </a:r>
            <a:r>
              <a:rPr lang="en-US" sz="2000" dirty="0">
                <a:latin typeface="Arial"/>
                <a:cs typeface="Arial"/>
              </a:rPr>
              <a:t>?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The School – how could the school benefit?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554400" y="2388334"/>
            <a:ext cx="360000" cy="360000"/>
            <a:chOff x="554400" y="2388334"/>
            <a:chExt cx="360000" cy="360000"/>
          </a:xfrm>
        </p:grpSpPr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554400" y="2388334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>
              <a:spLocks noChangeAspect="1"/>
            </p:cNvSpPr>
            <p:nvPr/>
          </p:nvSpPr>
          <p:spPr>
            <a:xfrm>
              <a:off x="608400" y="2442334"/>
              <a:ext cx="252000" cy="252000"/>
            </a:xfrm>
            <a:prstGeom prst="star5">
              <a:avLst/>
            </a:prstGeom>
            <a:solidFill>
              <a:srgbClr val="2461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246185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54400" y="3028950"/>
            <a:ext cx="360000" cy="360000"/>
            <a:chOff x="554400" y="2388334"/>
            <a:chExt cx="360000" cy="360000"/>
          </a:xfrm>
        </p:grpSpPr>
        <p:sp>
          <p:nvSpPr>
            <p:cNvPr id="21" name="Oval 20"/>
            <p:cNvSpPr>
              <a:spLocks noChangeAspect="1"/>
            </p:cNvSpPr>
            <p:nvPr/>
          </p:nvSpPr>
          <p:spPr>
            <a:xfrm>
              <a:off x="554400" y="2388334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5-Point Star 21"/>
            <p:cNvSpPr>
              <a:spLocks noChangeAspect="1"/>
            </p:cNvSpPr>
            <p:nvPr/>
          </p:nvSpPr>
          <p:spPr>
            <a:xfrm>
              <a:off x="608400" y="2442334"/>
              <a:ext cx="252000" cy="252000"/>
            </a:xfrm>
            <a:prstGeom prst="star5">
              <a:avLst/>
            </a:prstGeom>
            <a:solidFill>
              <a:srgbClr val="2461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246185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54400" y="3638550"/>
            <a:ext cx="360000" cy="360000"/>
            <a:chOff x="554400" y="2388334"/>
            <a:chExt cx="360000" cy="360000"/>
          </a:xfrm>
        </p:grpSpPr>
        <p:sp>
          <p:nvSpPr>
            <p:cNvPr id="24" name="Oval 23"/>
            <p:cNvSpPr>
              <a:spLocks noChangeAspect="1"/>
            </p:cNvSpPr>
            <p:nvPr/>
          </p:nvSpPr>
          <p:spPr>
            <a:xfrm>
              <a:off x="554400" y="2388334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5-Point Star 24"/>
            <p:cNvSpPr>
              <a:spLocks noChangeAspect="1"/>
            </p:cNvSpPr>
            <p:nvPr/>
          </p:nvSpPr>
          <p:spPr>
            <a:xfrm>
              <a:off x="608400" y="2442334"/>
              <a:ext cx="252000" cy="252000"/>
            </a:xfrm>
            <a:prstGeom prst="star5">
              <a:avLst/>
            </a:prstGeom>
            <a:solidFill>
              <a:srgbClr val="24618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246185"/>
                </a:solidFill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DD640B"/>
                </a:solidFill>
                <a:latin typeface="Arial"/>
              </a:rPr>
              <a:t>MATCHING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0600" y="1382851"/>
            <a:ext cx="784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You will be matched with a student in year 9 or 10 and</a:t>
            </a:r>
          </a:p>
          <a:p>
            <a:r>
              <a:rPr lang="en-US" sz="2000" dirty="0">
                <a:latin typeface="Arial"/>
                <a:cs typeface="Arial"/>
              </a:rPr>
              <a:t>they will be your mentor for the </a:t>
            </a:r>
            <a:r>
              <a:rPr lang="en-US" sz="2000" dirty="0" err="1">
                <a:latin typeface="Arial"/>
                <a:cs typeface="Arial"/>
              </a:rPr>
              <a:t>programme</a:t>
            </a:r>
            <a:r>
              <a:rPr lang="en-US" sz="2000" dirty="0">
                <a:latin typeface="Arial"/>
                <a:cs typeface="Arial"/>
              </a:rPr>
              <a:t>.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We will try and match you with a student that you have something 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>
                <a:latin typeface="Arial"/>
                <a:cs typeface="Arial"/>
              </a:rPr>
              <a:t>in common with.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To help us find out more about you so we can match you with your mentee, please complete the 'what I want my mentee to know about me' form, proving as much information as possible.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33400" y="1428750"/>
            <a:ext cx="360000" cy="360000"/>
            <a:chOff x="522601" y="1428750"/>
            <a:chExt cx="360000" cy="360000"/>
          </a:xfrm>
        </p:grpSpPr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5-Point Star 11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33400" y="2287950"/>
            <a:ext cx="360000" cy="360000"/>
            <a:chOff x="522601" y="1428750"/>
            <a:chExt cx="360000" cy="360000"/>
          </a:xfrm>
        </p:grpSpPr>
        <p:sp>
          <p:nvSpPr>
            <p:cNvPr id="17" name="Oval 16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5-Point Star 17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3400" y="3257550"/>
            <a:ext cx="360000" cy="360000"/>
            <a:chOff x="522601" y="1428750"/>
            <a:chExt cx="360000" cy="360000"/>
          </a:xfrm>
        </p:grpSpPr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39689"/>
                </a:solidFill>
                <a:latin typeface="Arial"/>
              </a:rPr>
              <a:t>SESSION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2395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39689"/>
                </a:solidFill>
                <a:latin typeface="Arial"/>
                <a:cs typeface="Arial"/>
              </a:rPr>
              <a:t>Getting to know each other</a:t>
            </a:r>
            <a:endParaRPr lang="en-GB" sz="2000" dirty="0">
              <a:solidFill>
                <a:srgbClr val="239689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1524060"/>
            <a:ext cx="784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Its totally normal if you feel a bit nervous at your first meeting. 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>
                <a:latin typeface="Arial"/>
                <a:cs typeface="Arial"/>
              </a:rPr>
              <a:t>Your mentee may also be feeling nervous!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You and your mentee will both share the sheets you have completed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‘What I want my Mentee/Mentor to know about me’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You will have some worksheets to go through together which will help you to get to know each other a bit better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33400" y="1581150"/>
            <a:ext cx="360000" cy="360000"/>
            <a:chOff x="533400" y="3409950"/>
            <a:chExt cx="360000" cy="360000"/>
          </a:xfrm>
        </p:grpSpPr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33400" y="2440350"/>
            <a:ext cx="360000" cy="360000"/>
            <a:chOff x="533400" y="3409950"/>
            <a:chExt cx="360000" cy="360000"/>
          </a:xfrm>
        </p:grpSpPr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33400" y="3354750"/>
            <a:ext cx="360000" cy="360000"/>
            <a:chOff x="533400" y="3409950"/>
            <a:chExt cx="360000" cy="360000"/>
          </a:xfrm>
        </p:grpSpPr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5-Point Star 25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33400" y="3964350"/>
            <a:ext cx="360000" cy="360000"/>
            <a:chOff x="533400" y="3409950"/>
            <a:chExt cx="360000" cy="36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5-Point Star 28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6C1365"/>
                </a:solidFill>
                <a:latin typeface="Arial"/>
              </a:rPr>
              <a:t>SESSIONS 2-5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123950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6C1365"/>
                </a:solidFill>
                <a:latin typeface="Arial"/>
                <a:cs typeface="Arial"/>
              </a:rPr>
              <a:t>Topics to cover:</a:t>
            </a:r>
            <a:endParaRPr lang="en-GB" sz="2000" dirty="0">
              <a:solidFill>
                <a:srgbClr val="6C1365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600" y="1524060"/>
            <a:ext cx="7848600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How things change from Year 7/8 to Year 9/10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What are the role model opportunities in school and how you can get there?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What would you like teachers to know about being a Black, Asian or Minority Ethnic student in this school?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The importance of being happy to learn and that knowledge is powerful – what could/does make you happy to learn?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Revision techniques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The celebration event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54400" y="1524060"/>
            <a:ext cx="360000" cy="360000"/>
            <a:chOff x="554400" y="1305163"/>
            <a:chExt cx="360000" cy="360000"/>
          </a:xfrm>
        </p:grpSpPr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5-Point Star 14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54400" y="1906950"/>
            <a:ext cx="360000" cy="360000"/>
            <a:chOff x="554400" y="1305163"/>
            <a:chExt cx="360000" cy="360000"/>
          </a:xfrm>
        </p:grpSpPr>
        <p:sp>
          <p:nvSpPr>
            <p:cNvPr id="19" name="Oval 18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5-Point Star 19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54400" y="2592750"/>
            <a:ext cx="360000" cy="360000"/>
            <a:chOff x="554400" y="1305163"/>
            <a:chExt cx="360000" cy="360000"/>
          </a:xfrm>
        </p:grpSpPr>
        <p:sp>
          <p:nvSpPr>
            <p:cNvPr id="22" name="Oval 21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5-Point Star 22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54400" y="3257550"/>
            <a:ext cx="360000" cy="360000"/>
            <a:chOff x="554400" y="1305163"/>
            <a:chExt cx="360000" cy="360000"/>
          </a:xfrm>
        </p:grpSpPr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5-Point Star 25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54400" y="3943350"/>
            <a:ext cx="360000" cy="360000"/>
            <a:chOff x="554400" y="1305163"/>
            <a:chExt cx="360000" cy="360000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5-Point Star 28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54400" y="4345350"/>
            <a:ext cx="360000" cy="360000"/>
            <a:chOff x="554400" y="1305163"/>
            <a:chExt cx="360000" cy="360000"/>
          </a:xfrm>
        </p:grpSpPr>
        <p:sp>
          <p:nvSpPr>
            <p:cNvPr id="31" name="Oval 30"/>
            <p:cNvSpPr>
              <a:spLocks noChangeAspect="1"/>
            </p:cNvSpPr>
            <p:nvPr/>
          </p:nvSpPr>
          <p:spPr>
            <a:xfrm>
              <a:off x="554400" y="1305163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5-Point Star 31"/>
            <p:cNvSpPr>
              <a:spLocks noChangeAspect="1"/>
            </p:cNvSpPr>
            <p:nvPr/>
          </p:nvSpPr>
          <p:spPr>
            <a:xfrm>
              <a:off x="608400" y="1359163"/>
              <a:ext cx="252000" cy="252000"/>
            </a:xfrm>
            <a:prstGeom prst="star5">
              <a:avLst/>
            </a:prstGeom>
            <a:solidFill>
              <a:srgbClr val="6C136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46185"/>
                </a:solidFill>
                <a:latin typeface="Arial"/>
              </a:rPr>
              <a:t>SESSION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60777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46185"/>
                </a:solidFill>
                <a:latin typeface="Arial"/>
                <a:cs typeface="Arial"/>
              </a:rPr>
              <a:t>Celebration</a:t>
            </a:r>
            <a:endParaRPr lang="en-GB" sz="2000" dirty="0">
              <a:solidFill>
                <a:srgbClr val="246185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200" y="1860887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Mentors and mentees will discuss with your teacher 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>
                <a:latin typeface="Arial"/>
                <a:cs typeface="Arial"/>
              </a:rPr>
              <a:t>during week 2 how you would like to celebrate 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>
                <a:latin typeface="Arial"/>
                <a:cs typeface="Arial"/>
              </a:rPr>
              <a:t>the end of the </a:t>
            </a:r>
            <a:r>
              <a:rPr lang="en-US" sz="2000" dirty="0" err="1">
                <a:latin typeface="Arial"/>
                <a:cs typeface="Arial"/>
              </a:rPr>
              <a:t>programme</a:t>
            </a:r>
            <a:endParaRPr lang="en-GB"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DD640B"/>
                </a:solidFill>
                <a:latin typeface="Arial"/>
              </a:rPr>
              <a:t>BUILDING SELF ESTEEM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60777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DD640B"/>
                </a:solidFill>
                <a:latin typeface="Arial"/>
                <a:cs typeface="Arial"/>
              </a:rPr>
              <a:t>Mentoring can help self esteem by:</a:t>
            </a:r>
            <a:endParaRPr lang="en-GB" sz="2000" dirty="0">
              <a:solidFill>
                <a:srgbClr val="DD640B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991707"/>
            <a:ext cx="7848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latin typeface="Arial"/>
                <a:cs typeface="Arial"/>
              </a:rPr>
              <a:t>Building a trusting relationship</a:t>
            </a:r>
          </a:p>
          <a:p>
            <a:pPr>
              <a:spcAft>
                <a:spcPts val="1200"/>
              </a:spcAft>
            </a:pPr>
            <a:r>
              <a:rPr lang="en-US" sz="2000" dirty="0" err="1">
                <a:latin typeface="Arial"/>
                <a:cs typeface="Arial"/>
              </a:rPr>
              <a:t>Modelling</a:t>
            </a:r>
            <a:r>
              <a:rPr lang="en-US" sz="2000" dirty="0">
                <a:latin typeface="Arial"/>
                <a:cs typeface="Arial"/>
              </a:rPr>
              <a:t> and reinforcing positive </a:t>
            </a:r>
            <a:r>
              <a:rPr lang="en-US" sz="2000" dirty="0" err="1">
                <a:latin typeface="Arial"/>
                <a:cs typeface="Arial"/>
              </a:rPr>
              <a:t>behaviour</a:t>
            </a:r>
            <a:endParaRPr lang="en-US" sz="2000" dirty="0">
              <a:latin typeface="Arial"/>
              <a:cs typeface="Arial"/>
            </a:endParaRPr>
          </a:p>
          <a:p>
            <a:pPr>
              <a:spcAft>
                <a:spcPts val="1200"/>
              </a:spcAft>
            </a:pPr>
            <a:r>
              <a:rPr lang="en-US" sz="2000" dirty="0">
                <a:latin typeface="Arial"/>
                <a:cs typeface="Arial"/>
              </a:rPr>
              <a:t>Encouraging positive self-talk - Turning "I can't" into "I could"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latin typeface="Arial"/>
                <a:cs typeface="Arial"/>
              </a:rPr>
              <a:t>Making it okay to make mistakes and not judging people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latin typeface="Arial"/>
                <a:cs typeface="Arial"/>
              </a:rPr>
              <a:t>Not telling people what to do but instead providing information </a:t>
            </a:r>
            <a:br>
              <a:rPr lang="en-US" sz="2000" dirty="0">
                <a:latin typeface="Arial"/>
                <a:cs typeface="Arial"/>
              </a:rPr>
            </a:br>
            <a:r>
              <a:rPr lang="en-US" sz="2000" dirty="0">
                <a:latin typeface="Arial"/>
                <a:cs typeface="Arial"/>
              </a:rPr>
              <a:t>and suggestions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33400" y="1983150"/>
            <a:ext cx="360000" cy="360000"/>
            <a:chOff x="522601" y="1428750"/>
            <a:chExt cx="360000" cy="360000"/>
          </a:xfrm>
        </p:grpSpPr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5-Point Star 14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3400" y="2419350"/>
            <a:ext cx="360000" cy="360000"/>
            <a:chOff x="522601" y="1428750"/>
            <a:chExt cx="360000" cy="360000"/>
          </a:xfrm>
        </p:grpSpPr>
        <p:sp>
          <p:nvSpPr>
            <p:cNvPr id="20" name="Oval 19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5-Point Star 20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33400" y="2897550"/>
            <a:ext cx="360000" cy="360000"/>
            <a:chOff x="522601" y="1428750"/>
            <a:chExt cx="360000" cy="360000"/>
          </a:xfrm>
        </p:grpSpPr>
        <p:sp>
          <p:nvSpPr>
            <p:cNvPr id="23" name="Oval 22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5-Point Star 23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33400" y="3409950"/>
            <a:ext cx="360000" cy="360000"/>
            <a:chOff x="522601" y="1428750"/>
            <a:chExt cx="360000" cy="360000"/>
          </a:xfrm>
        </p:grpSpPr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5-Point Star 26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33400" y="3868350"/>
            <a:ext cx="360000" cy="360000"/>
            <a:chOff x="522601" y="1428750"/>
            <a:chExt cx="360000" cy="360000"/>
          </a:xfrm>
        </p:grpSpPr>
        <p:sp>
          <p:nvSpPr>
            <p:cNvPr id="29" name="Oval 28"/>
            <p:cNvSpPr>
              <a:spLocks noChangeAspect="1"/>
            </p:cNvSpPr>
            <p:nvPr/>
          </p:nvSpPr>
          <p:spPr>
            <a:xfrm>
              <a:off x="522601" y="14287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5-Point Star 29"/>
            <p:cNvSpPr>
              <a:spLocks noChangeAspect="1"/>
            </p:cNvSpPr>
            <p:nvPr/>
          </p:nvSpPr>
          <p:spPr>
            <a:xfrm>
              <a:off x="576601" y="1482750"/>
              <a:ext cx="252000" cy="252000"/>
            </a:xfrm>
            <a:prstGeom prst="star5">
              <a:avLst/>
            </a:prstGeom>
            <a:solidFill>
              <a:srgbClr val="DD640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239689"/>
                </a:solidFill>
                <a:latin typeface="Arial"/>
              </a:rPr>
              <a:t>ROLE PLAY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460777"/>
            <a:ext cx="784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239689"/>
                </a:solidFill>
                <a:latin typeface="Arial"/>
                <a:cs typeface="Arial"/>
              </a:rPr>
              <a:t>YOU are the observers</a:t>
            </a:r>
            <a:endParaRPr lang="en-GB" sz="2000" dirty="0">
              <a:solidFill>
                <a:srgbClr val="239689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991707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How do you think the mentee felt at the end of the session?</a:t>
            </a:r>
          </a:p>
          <a:p>
            <a:endParaRPr lang="en-US" sz="2000" dirty="0">
              <a:latin typeface="Arial"/>
              <a:cs typeface="Arial"/>
            </a:endParaRPr>
          </a:p>
          <a:p>
            <a:r>
              <a:rPr lang="en-US" sz="2000" dirty="0">
                <a:latin typeface="Arial"/>
                <a:cs typeface="Arial"/>
              </a:rPr>
              <a:t>What should mentors always do?</a:t>
            </a:r>
            <a:endParaRPr lang="en-GB" sz="2000" dirty="0">
              <a:latin typeface="Arial"/>
              <a:cs typeface="Arial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533400" y="1991707"/>
            <a:ext cx="360000" cy="360000"/>
            <a:chOff x="533400" y="3409950"/>
            <a:chExt cx="360000" cy="360000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5-Point Star 13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33400" y="2647370"/>
            <a:ext cx="360000" cy="360000"/>
            <a:chOff x="533400" y="3409950"/>
            <a:chExt cx="360000" cy="360000"/>
          </a:xfrm>
        </p:grpSpPr>
        <p:sp>
          <p:nvSpPr>
            <p:cNvPr id="16" name="Oval 15"/>
            <p:cNvSpPr>
              <a:spLocks noChangeAspect="1"/>
            </p:cNvSpPr>
            <p:nvPr/>
          </p:nvSpPr>
          <p:spPr>
            <a:xfrm>
              <a:off x="533400" y="3409950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5-Point Star 16"/>
            <p:cNvSpPr>
              <a:spLocks noChangeAspect="1"/>
            </p:cNvSpPr>
            <p:nvPr/>
          </p:nvSpPr>
          <p:spPr>
            <a:xfrm>
              <a:off x="587400" y="3463950"/>
              <a:ext cx="252000" cy="252000"/>
            </a:xfrm>
            <a:prstGeom prst="star5">
              <a:avLst/>
            </a:prstGeom>
            <a:solidFill>
              <a:srgbClr val="23968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6C1365"/>
                </a:solidFill>
                <a:latin typeface="Arial"/>
              </a:rPr>
              <a:t>BOUNDARIES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385828"/>
            <a:ext cx="8382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latin typeface="Arial"/>
                <a:cs typeface="Arial"/>
              </a:rPr>
              <a:t>Your conversations are private and between the 2 of you. You will record the ‘topics’ you discuss, but not the detail</a:t>
            </a:r>
          </a:p>
          <a:p>
            <a:pPr>
              <a:spcAft>
                <a:spcPts val="1200"/>
              </a:spcAft>
            </a:pPr>
            <a:r>
              <a:rPr lang="en-US" sz="2000" dirty="0">
                <a:latin typeface="Arial"/>
                <a:cs typeface="Arial"/>
              </a:rPr>
              <a:t>For trust to develop and the mentoring to work well you have to agree with each other that you do </a:t>
            </a:r>
            <a:r>
              <a:rPr lang="en-US" sz="2000" b="1" dirty="0">
                <a:latin typeface="Arial"/>
                <a:cs typeface="Arial"/>
              </a:rPr>
              <a:t>NOT</a:t>
            </a:r>
            <a:r>
              <a:rPr lang="en-US" sz="2000" dirty="0">
                <a:latin typeface="Arial"/>
                <a:cs typeface="Arial"/>
              </a:rPr>
              <a:t> talk to your friends or other people about the things you have discussed</a:t>
            </a:r>
          </a:p>
          <a:p>
            <a:r>
              <a:rPr lang="en-US" sz="2000" b="1" dirty="0">
                <a:latin typeface="Arial"/>
                <a:cs typeface="Arial"/>
              </a:rPr>
              <a:t>HOWEVER</a:t>
            </a:r>
            <a:r>
              <a:rPr lang="en-US" sz="2000" dirty="0">
                <a:latin typeface="Arial"/>
                <a:cs typeface="Arial"/>
              </a:rPr>
              <a:t>, your mentor is not a qualified </a:t>
            </a:r>
            <a:r>
              <a:rPr lang="en-US" sz="2000" dirty="0" err="1">
                <a:latin typeface="Arial"/>
                <a:cs typeface="Arial"/>
              </a:rPr>
              <a:t>counsellor</a:t>
            </a:r>
            <a:r>
              <a:rPr lang="en-US" sz="2000" dirty="0">
                <a:latin typeface="Arial"/>
                <a:cs typeface="Arial"/>
              </a:rPr>
              <a:t>. It is </a:t>
            </a:r>
            <a:r>
              <a:rPr lang="en-US" sz="2000" b="1" dirty="0">
                <a:latin typeface="Arial"/>
                <a:cs typeface="Arial"/>
              </a:rPr>
              <a:t>IMPORTANT</a:t>
            </a:r>
            <a:r>
              <a:rPr lang="en-US" sz="2000" dirty="0">
                <a:latin typeface="Arial"/>
                <a:cs typeface="Arial"/>
              </a:rPr>
              <a:t> that if they are a bit worried about something that is discussed, or they don’t know what to do then they </a:t>
            </a:r>
            <a:r>
              <a:rPr lang="en-US" sz="2000" b="1" dirty="0">
                <a:latin typeface="Arial"/>
                <a:cs typeface="Arial"/>
              </a:rPr>
              <a:t>MUST</a:t>
            </a:r>
            <a:r>
              <a:rPr lang="en-US" sz="2000" dirty="0">
                <a:latin typeface="Arial"/>
                <a:cs typeface="Arial"/>
              </a:rPr>
              <a:t> talk to your teacher</a:t>
            </a:r>
            <a:endParaRPr lang="en-GB"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477619"/>
            <a:ext cx="7391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DD640B"/>
                </a:solidFill>
                <a:latin typeface="Arial"/>
              </a:rPr>
              <a:t>CONFIDENTIALITY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123950"/>
            <a:ext cx="83820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The detail of the conversations you and your mentor have are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not to be discussed with anyone else </a:t>
            </a:r>
            <a:r>
              <a:rPr lang="en-US" sz="2000" b="1" dirty="0">
                <a:latin typeface="Arial"/>
                <a:cs typeface="Arial"/>
              </a:rPr>
              <a:t>unless</a:t>
            </a:r>
            <a:r>
              <a:rPr lang="en-US" sz="2000" dirty="0">
                <a:latin typeface="Arial"/>
                <a:cs typeface="Arial"/>
              </a:rPr>
              <a:t>;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Either of you are worried or concerned about something you have been told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You let your mentor know about a recent racist incident at school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Your mentor thinks that you could cause harm to yourself or other people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Your mentor has knowledge that a crime has been committed or is likely to be committed</a:t>
            </a:r>
          </a:p>
          <a:p>
            <a:pPr>
              <a:spcAft>
                <a:spcPts val="600"/>
              </a:spcAft>
            </a:pPr>
            <a:r>
              <a:rPr lang="en-US" sz="2000" dirty="0">
                <a:latin typeface="Arial"/>
                <a:cs typeface="Arial"/>
              </a:rPr>
              <a:t>Your Mentor </a:t>
            </a:r>
            <a:r>
              <a:rPr lang="en-US" sz="2000" b="1" dirty="0">
                <a:latin typeface="Arial"/>
                <a:cs typeface="Arial"/>
              </a:rPr>
              <a:t>HAS</a:t>
            </a:r>
            <a:r>
              <a:rPr lang="en-US" sz="2000" dirty="0">
                <a:latin typeface="Arial"/>
                <a:cs typeface="Arial"/>
              </a:rPr>
              <a:t> to tell your teacher. They are not allowed to keep these things secret</a:t>
            </a:r>
            <a:endParaRPr lang="en-GB" sz="2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491085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6C1365"/>
                </a:solidFill>
                <a:latin typeface="Arial"/>
              </a:rPr>
              <a:t>THANK YOU!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5308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/>
                <a:cs typeface="Arial"/>
              </a:rPr>
              <a:t>Have a GREAT time as a MENTEE!</a:t>
            </a:r>
            <a:endParaRPr lang="en-GB" sz="2400" dirty="0">
              <a:latin typeface="Arial"/>
              <a:cs typeface="Arial"/>
            </a:endParaRPr>
          </a:p>
        </p:txBody>
      </p:sp>
      <p:pic>
        <p:nvPicPr>
          <p:cNvPr id="10" name="Picture 9" descr="image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608" y="1195685"/>
            <a:ext cx="938784" cy="93878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414885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246185"/>
                </a:solidFill>
                <a:latin typeface="Arial"/>
              </a:rPr>
              <a:t>OVER TO YOU…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176885"/>
            <a:ext cx="784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rial"/>
                <a:cs typeface="Arial"/>
              </a:rPr>
              <a:t>Any questions?</a:t>
            </a:r>
            <a:endParaRPr lang="en-GB" sz="2400" dirty="0">
              <a:latin typeface="Arial"/>
              <a:cs typeface="Arial"/>
            </a:endParaRPr>
          </a:p>
        </p:txBody>
      </p:sp>
      <p:pic>
        <p:nvPicPr>
          <p:cNvPr id="5" name="Picture 4" descr="imag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608" y="1119485"/>
            <a:ext cx="938784" cy="9387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</TotalTime>
  <Words>1058</Words>
  <Application>Microsoft Macintosh PowerPoint</Application>
  <PresentationFormat>On-screen Show (16:9)</PresentationFormat>
  <Paragraphs>146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Chimney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Louise Harvey</dc:creator>
  <cp:lastModifiedBy>Debra Vice-Holt</cp:lastModifiedBy>
  <cp:revision>16</cp:revision>
  <dcterms:created xsi:type="dcterms:W3CDTF">2021-11-02T08:39:16Z</dcterms:created>
  <dcterms:modified xsi:type="dcterms:W3CDTF">2022-02-11T09:58:35Z</dcterms:modified>
</cp:coreProperties>
</file>